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021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60" r:id="rId4"/>
    <p:sldId id="261" r:id="rId5"/>
    <p:sldId id="300" r:id="rId6"/>
    <p:sldId id="267" r:id="rId7"/>
    <p:sldId id="323" r:id="rId8"/>
    <p:sldId id="322" r:id="rId9"/>
    <p:sldId id="299" r:id="rId10"/>
    <p:sldId id="265" r:id="rId11"/>
    <p:sldId id="295" r:id="rId12"/>
    <p:sldId id="262" r:id="rId13"/>
    <p:sldId id="316" r:id="rId14"/>
    <p:sldId id="317" r:id="rId15"/>
    <p:sldId id="319" r:id="rId16"/>
    <p:sldId id="298" r:id="rId17"/>
    <p:sldId id="318" r:id="rId18"/>
    <p:sldId id="264" r:id="rId19"/>
    <p:sldId id="301" r:id="rId20"/>
    <p:sldId id="268" r:id="rId21"/>
    <p:sldId id="296" r:id="rId22"/>
    <p:sldId id="263" r:id="rId23"/>
    <p:sldId id="297" r:id="rId24"/>
    <p:sldId id="307" r:id="rId25"/>
    <p:sldId id="308" r:id="rId26"/>
    <p:sldId id="309" r:id="rId27"/>
    <p:sldId id="325" r:id="rId28"/>
    <p:sldId id="324" r:id="rId29"/>
    <p:sldId id="310" r:id="rId30"/>
    <p:sldId id="269" r:id="rId31"/>
    <p:sldId id="303" r:id="rId32"/>
    <p:sldId id="304" r:id="rId33"/>
    <p:sldId id="305" r:id="rId34"/>
    <p:sldId id="306" r:id="rId35"/>
    <p:sldId id="320" r:id="rId36"/>
    <p:sldId id="315" r:id="rId37"/>
    <p:sldId id="321" r:id="rId38"/>
    <p:sldId id="314" r:id="rId3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Doppio One" panose="020B0604020202020204" charset="0"/>
      <p:regular r:id="rId48"/>
    </p:embeddedFont>
    <p:embeddedFont>
      <p:font typeface="Encode Sans Condensed" panose="020B0604020202020204" charset="0"/>
      <p:regular r:id="rId49"/>
      <p:bold r:id="rId50"/>
    </p:embeddedFont>
    <p:embeddedFont>
      <p:font typeface="Bebas Neue" panose="020B0604020202020204" charset="0"/>
      <p:regular r:id="rId51"/>
    </p:embeddedFont>
    <p:embeddedFont>
      <p:font typeface="PT Sans" panose="020B0604020202020204" charset="0"/>
      <p:regular r:id="rId52"/>
      <p:bold r:id="rId53"/>
      <p:italic r:id="rId54"/>
      <p:boldItalic r:id="rId5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Leduc" initials="JL" lastIdx="0" clrIdx="0">
    <p:extLst>
      <p:ext uri="{19B8F6BF-5375-455C-9EA6-DF929625EA0E}">
        <p15:presenceInfo xmlns:p15="http://schemas.microsoft.com/office/powerpoint/2012/main" userId="Jean Ledu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C3"/>
    <a:srgbClr val="002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022BE-9F57-4C78-89F7-B7C0540CF5A3}">
  <a:tblStyle styleId="{94F022BE-9F57-4C78-89F7-B7C0540CF5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0ED112-E021-4083-B69E-4CD7495DC8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95" autoAdjust="0"/>
  </p:normalViewPr>
  <p:slideViewPr>
    <p:cSldViewPr snapToGrid="0">
      <p:cViewPr varScale="1">
        <p:scale>
          <a:sx n="138" d="100"/>
          <a:sy n="138" d="100"/>
        </p:scale>
        <p:origin x="114" y="25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53271-07A9-4C99-8A81-8EBBC826DC6D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D83B-F8DD-4FCB-9EBE-D7E8FD72D1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056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02afc7a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02afc7a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a5d1115b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a5d1115b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a5d1115b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a5d1115b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7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9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134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02afc7aa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02afc7aa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a5d1115b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a5d1115b7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3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a5d1115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a5d1115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5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4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42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5d1115b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5d1115b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79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8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0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13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17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7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28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065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39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a5d1115b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a5d1115b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02afc7aa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02afc7aa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9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4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a5d1115b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a5d1115b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14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a5d1115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a5d1115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73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98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876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73525" y="2562750"/>
            <a:ext cx="6196800" cy="151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73675" y="4056400"/>
            <a:ext cx="6196800" cy="52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Encode Sans Condensed"/>
                <a:ea typeface="Encode Sans Condensed"/>
                <a:cs typeface="Encode Sans Condensed"/>
                <a:sym typeface="Encode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50483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1618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1618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67906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90650" y="30666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3306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892000" y="21876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3306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892000" y="36211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991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03454" y="783554"/>
            <a:ext cx="4383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356946" y="783550"/>
            <a:ext cx="2046600" cy="1626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" y="2967300"/>
            <a:ext cx="9144000" cy="2176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9810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51737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486663" y="2936100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486663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151738" y="238535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5"/>
          </p:nvPr>
        </p:nvSpPr>
        <p:spPr>
          <a:xfrm>
            <a:off x="1486663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6"/>
          </p:nvPr>
        </p:nvSpPr>
        <p:spPr>
          <a:xfrm>
            <a:off x="5151738" y="1509050"/>
            <a:ext cx="25056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8904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5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1030519" y="19227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030519" y="2595924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 hasCustomPrompt="1"/>
          </p:nvPr>
        </p:nvSpPr>
        <p:spPr>
          <a:xfrm>
            <a:off x="1030519" y="330173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3"/>
          </p:nvPr>
        </p:nvSpPr>
        <p:spPr>
          <a:xfrm>
            <a:off x="1030519" y="3974926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 hasCustomPrompt="1"/>
          </p:nvPr>
        </p:nvSpPr>
        <p:spPr>
          <a:xfrm>
            <a:off x="1030519" y="5437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030519" y="1216922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6"/>
          </p:nvPr>
        </p:nvSpPr>
        <p:spPr>
          <a:xfrm>
            <a:off x="5715000" y="-2250"/>
            <a:ext cx="3429000" cy="514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87685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796199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3419248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3"/>
          </p:nvPr>
        </p:nvSpPr>
        <p:spPr>
          <a:xfrm>
            <a:off x="6042301" y="2931271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4"/>
          </p:nvPr>
        </p:nvSpPr>
        <p:spPr>
          <a:xfrm>
            <a:off x="796199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5"/>
          </p:nvPr>
        </p:nvSpPr>
        <p:spPr>
          <a:xfrm>
            <a:off x="3419252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6"/>
          </p:nvPr>
        </p:nvSpPr>
        <p:spPr>
          <a:xfrm>
            <a:off x="6042301" y="23869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>
            <a:spLocks noGrp="1"/>
          </p:cNvSpPr>
          <p:nvPr>
            <p:ph type="pic" idx="7"/>
          </p:nvPr>
        </p:nvSpPr>
        <p:spPr>
          <a:xfrm>
            <a:off x="79620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8"/>
          </p:nvPr>
        </p:nvSpPr>
        <p:spPr>
          <a:xfrm>
            <a:off x="3419250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9"/>
          <p:cNvSpPr>
            <a:spLocks noGrp="1"/>
          </p:cNvSpPr>
          <p:nvPr>
            <p:ph type="pic" idx="9"/>
          </p:nvPr>
        </p:nvSpPr>
        <p:spPr>
          <a:xfrm>
            <a:off x="6042301" y="1509050"/>
            <a:ext cx="2305500" cy="876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1377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90019" y="1710160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61096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990019" y="3440452"/>
            <a:ext cx="20964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"/>
          </p:nvPr>
        </p:nvSpPr>
        <p:spPr>
          <a:xfrm>
            <a:off x="361096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5"/>
          </p:nvPr>
        </p:nvSpPr>
        <p:spPr>
          <a:xfrm>
            <a:off x="6308119" y="1710160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6"/>
          </p:nvPr>
        </p:nvSpPr>
        <p:spPr>
          <a:xfrm>
            <a:off x="6308119" y="3440454"/>
            <a:ext cx="20940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7"/>
          </p:nvPr>
        </p:nvSpPr>
        <p:spPr>
          <a:xfrm>
            <a:off x="990019" y="1336275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8"/>
          </p:nvPr>
        </p:nvSpPr>
        <p:spPr>
          <a:xfrm>
            <a:off x="361096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9"/>
          </p:nvPr>
        </p:nvSpPr>
        <p:spPr>
          <a:xfrm>
            <a:off x="6308119" y="1336275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3"/>
          </p:nvPr>
        </p:nvSpPr>
        <p:spPr>
          <a:xfrm>
            <a:off x="990019" y="3063349"/>
            <a:ext cx="2096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4"/>
          </p:nvPr>
        </p:nvSpPr>
        <p:spPr>
          <a:xfrm>
            <a:off x="361096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5"/>
          </p:nvPr>
        </p:nvSpPr>
        <p:spPr>
          <a:xfrm>
            <a:off x="6308119" y="3063356"/>
            <a:ext cx="20916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50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8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1088024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2"/>
          </p:nvPr>
        </p:nvSpPr>
        <p:spPr>
          <a:xfrm>
            <a:off x="4914476" y="1743740"/>
            <a:ext cx="33144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1088024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4"/>
          </p:nvPr>
        </p:nvSpPr>
        <p:spPr>
          <a:xfrm>
            <a:off x="4914475" y="3352628"/>
            <a:ext cx="3314400" cy="11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1088024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6"/>
          </p:nvPr>
        </p:nvSpPr>
        <p:spPr>
          <a:xfrm>
            <a:off x="1088024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7"/>
          </p:nvPr>
        </p:nvSpPr>
        <p:spPr>
          <a:xfrm>
            <a:off x="4914449" y="1274089"/>
            <a:ext cx="33144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8"/>
          </p:nvPr>
        </p:nvSpPr>
        <p:spPr>
          <a:xfrm>
            <a:off x="4914448" y="2885814"/>
            <a:ext cx="3314400" cy="47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518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275900"/>
            <a:ext cx="6367800" cy="259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92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0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19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33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1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84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1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6D50-03D5-4BC0-A160-BD0B27A65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8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  <p:sldLayoutId id="2147484040" r:id="rId19"/>
    <p:sldLayoutId id="2147484041" r:id="rId20"/>
    <p:sldLayoutId id="2147484042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ducJean/ProjetDM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BvLfIN6/projetdm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 b="17587"/>
          <a:stretch/>
        </p:blipFill>
        <p:spPr>
          <a:xfrm>
            <a:off x="0" y="-209371"/>
            <a:ext cx="9144000" cy="5352871"/>
          </a:xfrm>
          <a:prstGeom prst="rect">
            <a:avLst/>
          </a:prstGeom>
        </p:spPr>
      </p:pic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0" y="572896"/>
            <a:ext cx="9144000" cy="15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u="sng" dirty="0" smtClean="0"/>
              <a:t>Gestion de lumière pour les créateurs de contenu</a:t>
            </a:r>
            <a:r>
              <a:rPr lang="fr-FR" sz="3600" b="1" dirty="0" smtClean="0">
                <a:solidFill>
                  <a:schemeClr val="bg1"/>
                </a:solidFill>
              </a:rPr>
              <a:t/>
            </a:r>
            <a:br>
              <a:rPr lang="fr-FR" sz="3600" b="1" dirty="0" smtClean="0">
                <a:solidFill>
                  <a:schemeClr val="bg1"/>
                </a:solidFill>
              </a:rPr>
            </a:br>
            <a:r>
              <a:rPr lang="en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Projet BTS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34" y="4888189"/>
            <a:ext cx="877389" cy="147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465" r="1465"/>
          <a:stretch/>
        </p:blipFill>
        <p:spPr>
          <a:xfrm>
            <a:off x="5715000" y="-57668"/>
            <a:ext cx="3429000" cy="51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1199" r="740" b="1478"/>
          <a:stretch/>
        </p:blipFill>
        <p:spPr>
          <a:xfrm>
            <a:off x="437606" y="352698"/>
            <a:ext cx="4918165" cy="4415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Use Case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76ADFBD7-9C9F-EFAA-CF59-6DF62B8B8D1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4297" b="1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Case, je me charge de pouvoir configurer sa “light board” et de pouvoir activer une scène.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98" y="381000"/>
            <a:ext cx="4162064" cy="438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subTitle" idx="1"/>
          </p:nvPr>
        </p:nvSpPr>
        <p:spPr>
          <a:xfrm>
            <a:off x="1122188" y="1924450"/>
            <a:ext cx="2305500" cy="15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Ici, dans ce Use </a:t>
            </a:r>
            <a:r>
              <a:rPr lang="en" dirty="0" smtClean="0">
                <a:latin typeface="+mj-lt"/>
              </a:rPr>
              <a:t>Case personnel, je détailles mes fonctionnalités.</a:t>
            </a:r>
            <a:endParaRPr dirty="0">
              <a:latin typeface="+mj-lt"/>
            </a:endParaRPr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19999" y="756451"/>
            <a:ext cx="31098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dirty="0" smtClean="0"/>
              <a:t>case personnel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27" y="618066"/>
            <a:ext cx="4457433" cy="39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d’exigence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259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d’exigence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9" b="66351"/>
          <a:stretch/>
        </p:blipFill>
        <p:spPr>
          <a:xfrm>
            <a:off x="3195683" y="695546"/>
            <a:ext cx="2361397" cy="37545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0" r="75923" b="34826"/>
          <a:stretch/>
        </p:blipFill>
        <p:spPr>
          <a:xfrm>
            <a:off x="6159864" y="1276667"/>
            <a:ext cx="2237376" cy="317341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569976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5897880" y="601980"/>
            <a:ext cx="0" cy="384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7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</a:t>
            </a:r>
            <a:r>
              <a:rPr lang="fr-FR" dirty="0" smtClean="0"/>
              <a:t>de classe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670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49588" y="135871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6550" r="227" b="-122"/>
          <a:stretch/>
        </p:blipFill>
        <p:spPr>
          <a:xfrm>
            <a:off x="2974541" y="220535"/>
            <a:ext cx="5339968" cy="46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Diagramme </a:t>
            </a:r>
            <a:r>
              <a:rPr lang="en" dirty="0" smtClean="0">
                <a:solidFill>
                  <a:schemeClr val="bg1"/>
                </a:solidFill>
              </a:rPr>
              <a:t>de classe personnel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1"/>
          <a:stretch/>
        </p:blipFill>
        <p:spPr>
          <a:xfrm>
            <a:off x="3270117" y="951267"/>
            <a:ext cx="4883146" cy="331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Modèle Conceptuel de Données </a:t>
            </a:r>
            <a:endParaRPr sz="3600"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1779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727033" y="5564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Sommaire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 idx="2"/>
          </p:nvPr>
        </p:nvSpPr>
        <p:spPr>
          <a:xfrm>
            <a:off x="1026014" y="611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17" name="Google Shape;188;p31"/>
          <p:cNvSpPr txBox="1">
            <a:spLocks noGrp="1"/>
          </p:cNvSpPr>
          <p:nvPr>
            <p:ph type="title" idx="3"/>
          </p:nvPr>
        </p:nvSpPr>
        <p:spPr>
          <a:xfrm>
            <a:off x="8408988" y="5905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03</a:t>
            </a:r>
            <a:endParaRPr sz="2400" dirty="0"/>
          </a:p>
        </p:txBody>
      </p:sp>
      <p:sp>
        <p:nvSpPr>
          <p:cNvPr id="35" name="Google Shape;190;p31"/>
          <p:cNvSpPr txBox="1">
            <a:spLocks noGrp="1"/>
          </p:cNvSpPr>
          <p:nvPr>
            <p:ph type="title" idx="4"/>
          </p:nvPr>
        </p:nvSpPr>
        <p:spPr>
          <a:xfrm>
            <a:off x="4211683" y="14056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07</a:t>
            </a:r>
            <a:endParaRPr sz="2400" dirty="0"/>
          </a:p>
        </p:txBody>
      </p:sp>
      <p:sp>
        <p:nvSpPr>
          <p:cNvPr id="22" name="Google Shape;188;p31"/>
          <p:cNvSpPr txBox="1">
            <a:spLocks noGrp="1"/>
          </p:cNvSpPr>
          <p:nvPr>
            <p:ph type="title" idx="5"/>
          </p:nvPr>
        </p:nvSpPr>
        <p:spPr>
          <a:xfrm>
            <a:off x="7599218" y="474355"/>
            <a:ext cx="735012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04</a:t>
            </a:r>
            <a:endParaRPr sz="2400" dirty="0"/>
          </a:p>
        </p:txBody>
      </p:sp>
      <p:sp>
        <p:nvSpPr>
          <p:cNvPr id="34" name="Google Shape;188;p31"/>
          <p:cNvSpPr txBox="1">
            <a:spLocks noGrp="1"/>
          </p:cNvSpPr>
          <p:nvPr>
            <p:ph type="title" idx="6"/>
          </p:nvPr>
        </p:nvSpPr>
        <p:spPr>
          <a:xfrm>
            <a:off x="0" y="1708150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06</a:t>
            </a:r>
            <a:endParaRPr sz="2400" dirty="0"/>
          </a:p>
        </p:txBody>
      </p:sp>
      <p:sp>
        <p:nvSpPr>
          <p:cNvPr id="38" name="Google Shape;188;p31"/>
          <p:cNvSpPr txBox="1">
            <a:spLocks noGrp="1"/>
          </p:cNvSpPr>
          <p:nvPr>
            <p:ph type="title" idx="7"/>
          </p:nvPr>
        </p:nvSpPr>
        <p:spPr>
          <a:xfrm>
            <a:off x="8408988" y="170815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08</a:t>
            </a:r>
            <a:endParaRPr sz="2400"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"/>
          </p:nvPr>
        </p:nvSpPr>
        <p:spPr>
          <a:xfrm>
            <a:off x="431232" y="4069874"/>
            <a:ext cx="1877426" cy="596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Faire un plus petit sommaire</a:t>
            </a:r>
            <a:endParaRPr sz="1400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8"/>
          </p:nvPr>
        </p:nvSpPr>
        <p:spPr>
          <a:xfrm>
            <a:off x="1987615" y="934839"/>
            <a:ext cx="1759246" cy="55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synoptique</a:t>
            </a:r>
          </a:p>
        </p:txBody>
      </p:sp>
      <p:sp>
        <p:nvSpPr>
          <p:cNvPr id="32" name="Google Shape;195;p31"/>
          <p:cNvSpPr txBox="1">
            <a:spLocks noGrp="1"/>
          </p:cNvSpPr>
          <p:nvPr>
            <p:ph type="subTitle" idx="9"/>
          </p:nvPr>
        </p:nvSpPr>
        <p:spPr>
          <a:xfrm>
            <a:off x="7385050" y="949325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Scénario de cas d’utilisations</a:t>
            </a:r>
            <a:endParaRPr sz="1400" dirty="0"/>
          </a:p>
        </p:txBody>
      </p:sp>
      <p:sp>
        <p:nvSpPr>
          <p:cNvPr id="33" name="Google Shape;195;p31"/>
          <p:cNvSpPr txBox="1">
            <a:spLocks noGrp="1"/>
          </p:cNvSpPr>
          <p:nvPr>
            <p:ph type="subTitle" idx="13"/>
          </p:nvPr>
        </p:nvSpPr>
        <p:spPr>
          <a:xfrm>
            <a:off x="0" y="2032000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de classe</a:t>
            </a:r>
            <a:endParaRPr sz="1400" dirty="0"/>
          </a:p>
        </p:txBody>
      </p:sp>
      <p:sp>
        <p:nvSpPr>
          <p:cNvPr id="36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4638676" y="3197587"/>
            <a:ext cx="1878012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Diagramme de déploiement</a:t>
            </a:r>
            <a:endParaRPr sz="1400" dirty="0"/>
          </a:p>
        </p:txBody>
      </p:sp>
      <p:sp>
        <p:nvSpPr>
          <p:cNvPr id="37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5840268" y="502444"/>
            <a:ext cx="1758950" cy="55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Use Case</a:t>
            </a:r>
          </a:p>
        </p:txBody>
      </p:sp>
      <p:sp>
        <p:nvSpPr>
          <p:cNvPr id="3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381571" y="1679041"/>
            <a:ext cx="735013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05</a:t>
            </a:r>
            <a:endParaRPr sz="2400" dirty="0"/>
          </a:p>
        </p:txBody>
      </p:sp>
      <p:sp>
        <p:nvSpPr>
          <p:cNvPr id="40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486650" y="1774825"/>
            <a:ext cx="16573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Modèle Conceptuel des Données</a:t>
            </a:r>
            <a:endParaRPr sz="1400" dirty="0"/>
          </a:p>
        </p:txBody>
      </p:sp>
      <p:sp>
        <p:nvSpPr>
          <p:cNvPr id="41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0" y="2289175"/>
            <a:ext cx="1758950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de séquence</a:t>
            </a:r>
            <a:endParaRPr sz="1400" dirty="0"/>
          </a:p>
        </p:txBody>
      </p:sp>
      <p:sp>
        <p:nvSpPr>
          <p:cNvPr id="42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3425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10</a:t>
            </a:r>
            <a:endParaRPr sz="2400" dirty="0"/>
          </a:p>
        </p:txBody>
      </p:sp>
      <p:sp>
        <p:nvSpPr>
          <p:cNvPr id="44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3284538"/>
            <a:ext cx="1878013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GANTT</a:t>
            </a:r>
            <a:endParaRPr sz="1400" dirty="0"/>
          </a:p>
        </p:txBody>
      </p:sp>
      <p:sp>
        <p:nvSpPr>
          <p:cNvPr id="21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2935288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11</a:t>
            </a:r>
            <a:endParaRPr sz="2400" dirty="0"/>
          </a:p>
        </p:txBody>
      </p:sp>
      <p:sp>
        <p:nvSpPr>
          <p:cNvPr id="23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084513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GITHUB</a:t>
            </a:r>
            <a:endParaRPr sz="1400" dirty="0"/>
          </a:p>
        </p:txBody>
      </p:sp>
      <p:sp>
        <p:nvSpPr>
          <p:cNvPr id="29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8408988" y="27432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12</a:t>
            </a:r>
            <a:endParaRPr sz="2400" dirty="0"/>
          </a:p>
        </p:txBody>
      </p:sp>
      <p:sp>
        <p:nvSpPr>
          <p:cNvPr id="30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5988" y="3297238"/>
            <a:ext cx="1878012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err="1" smtClean="0"/>
              <a:t>Trello</a:t>
            </a:r>
            <a:endParaRPr sz="1400" dirty="0"/>
          </a:p>
        </p:txBody>
      </p:sp>
      <p:sp>
        <p:nvSpPr>
          <p:cNvPr id="28" name="Google Shape;188;p31"/>
          <p:cNvSpPr txBox="1">
            <a:spLocks noGrp="1"/>
          </p:cNvSpPr>
          <p:nvPr>
            <p:ph type="title" idx="4294967295"/>
          </p:nvPr>
        </p:nvSpPr>
        <p:spPr>
          <a:xfrm>
            <a:off x="0" y="608013"/>
            <a:ext cx="735013" cy="4460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02</a:t>
            </a:r>
            <a:endParaRPr sz="2400" dirty="0"/>
          </a:p>
        </p:txBody>
      </p:sp>
      <p:sp>
        <p:nvSpPr>
          <p:cNvPr id="43" name="Google Shape;195;p31"/>
          <p:cNvSpPr txBox="1">
            <a:spLocks noGrp="1"/>
          </p:cNvSpPr>
          <p:nvPr>
            <p:ph type="subTitle" idx="4294967295"/>
          </p:nvPr>
        </p:nvSpPr>
        <p:spPr>
          <a:xfrm>
            <a:off x="7383463" y="1743075"/>
            <a:ext cx="1760537" cy="554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Diagramme </a:t>
            </a:r>
            <a:r>
              <a:rPr lang="fr-FR" sz="1400" dirty="0" smtClean="0"/>
              <a:t>d’exigence</a:t>
            </a:r>
            <a:endParaRPr sz="1400" dirty="0"/>
          </a:p>
        </p:txBody>
      </p:sp>
      <p:sp>
        <p:nvSpPr>
          <p:cNvPr id="46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59100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13</a:t>
            </a:r>
            <a:endParaRPr sz="2400" dirty="0"/>
          </a:p>
        </p:txBody>
      </p:sp>
      <p:sp>
        <p:nvSpPr>
          <p:cNvPr id="47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2949575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14</a:t>
            </a:r>
            <a:endParaRPr sz="2400" dirty="0"/>
          </a:p>
        </p:txBody>
      </p:sp>
      <p:sp>
        <p:nvSpPr>
          <p:cNvPr id="48" name="Google Shape;190;p31"/>
          <p:cNvSpPr txBox="1">
            <a:spLocks noGrp="1"/>
          </p:cNvSpPr>
          <p:nvPr>
            <p:ph type="title" idx="4294967295"/>
          </p:nvPr>
        </p:nvSpPr>
        <p:spPr>
          <a:xfrm>
            <a:off x="8408988" y="3783013"/>
            <a:ext cx="735012" cy="447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15</a:t>
            </a:r>
            <a:endParaRPr sz="2400" dirty="0"/>
          </a:p>
        </p:txBody>
      </p:sp>
      <p:sp>
        <p:nvSpPr>
          <p:cNvPr id="51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267575" y="4121150"/>
            <a:ext cx="1876425" cy="59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Modules de test</a:t>
            </a:r>
            <a:endParaRPr sz="1400" dirty="0"/>
          </a:p>
        </p:txBody>
      </p:sp>
      <p:sp>
        <p:nvSpPr>
          <p:cNvPr id="52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7645400" y="2582863"/>
            <a:ext cx="1498600" cy="595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 smtClean="0"/>
              <a:t>Cahier de recette</a:t>
            </a:r>
            <a:endParaRPr sz="1400" dirty="0"/>
          </a:p>
        </p:txBody>
      </p:sp>
      <p:sp>
        <p:nvSpPr>
          <p:cNvPr id="45" name="Google Shape;194;p31"/>
          <p:cNvSpPr txBox="1">
            <a:spLocks noGrp="1"/>
          </p:cNvSpPr>
          <p:nvPr>
            <p:ph type="subTitle" idx="4294967295"/>
          </p:nvPr>
        </p:nvSpPr>
        <p:spPr>
          <a:xfrm>
            <a:off x="0" y="1100138"/>
            <a:ext cx="1878013" cy="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Présentation du projet</a:t>
            </a:r>
            <a:endParaRPr sz="1400" dirty="0"/>
          </a:p>
        </p:txBody>
      </p:sp>
      <p:sp>
        <p:nvSpPr>
          <p:cNvPr id="2" name="Google Shape;188;p31">
            <a:extLst>
              <a:ext uri="{FF2B5EF4-FFF2-40B4-BE49-F238E27FC236}">
                <a16:creationId xmlns:a16="http://schemas.microsoft.com/office/drawing/2014/main" id="{1EE455DA-87D3-77FF-0CEF-E1F804EA9888}"/>
              </a:ext>
            </a:extLst>
          </p:cNvPr>
          <p:cNvSpPr txBox="1">
            <a:spLocks/>
          </p:cNvSpPr>
          <p:nvPr/>
        </p:nvSpPr>
        <p:spPr>
          <a:xfrm>
            <a:off x="7337430" y="170784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accent2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en" sz="2400" dirty="0"/>
              <a:t>09</a:t>
            </a:r>
          </a:p>
        </p:txBody>
      </p:sp>
      <p:sp>
        <p:nvSpPr>
          <p:cNvPr id="3" name="Google Shape;194;p31">
            <a:extLst>
              <a:ext uri="{FF2B5EF4-FFF2-40B4-BE49-F238E27FC236}">
                <a16:creationId xmlns:a16="http://schemas.microsoft.com/office/drawing/2014/main" id="{33C128AA-0F09-4A09-51D0-D0361AC243BF}"/>
              </a:ext>
            </a:extLst>
          </p:cNvPr>
          <p:cNvSpPr txBox="1">
            <a:spLocks/>
          </p:cNvSpPr>
          <p:nvPr/>
        </p:nvSpPr>
        <p:spPr>
          <a:xfrm>
            <a:off x="443624" y="3283956"/>
            <a:ext cx="1877426" cy="59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400" dirty="0" smtClean="0"/>
              <a:t>CRA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Conceptuel de Données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/>
          <a:stretch/>
        </p:blipFill>
        <p:spPr>
          <a:xfrm>
            <a:off x="874496" y="1730829"/>
            <a:ext cx="7395008" cy="240356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6D50-03D5-4BC0-A160-BD0B27A65010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Scénario de cas d’utilisations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BC1B6D7E-8140-B321-46B0-AE4F5EA0FA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6198" b="2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Configurer sa “Light Board”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63012"/>
            <a:ext cx="3443996" cy="43766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56" y="3931921"/>
            <a:ext cx="2969422" cy="807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76315" y="1257976"/>
            <a:ext cx="31128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Activer une scène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" y="373380"/>
            <a:ext cx="4046777" cy="43662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44" y="4033758"/>
            <a:ext cx="2371763" cy="7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séquence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" name="Espace réservé pour une image  3">
            <a:extLst>
              <a:ext uri="{FF2B5EF4-FFF2-40B4-BE49-F238E27FC236}">
                <a16:creationId xmlns:a16="http://schemas.microsoft.com/office/drawing/2014/main" id="{D82F6086-9C4C-A883-F98F-BD4B077E4A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8099" b="38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65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Configurer sa « Light </a:t>
            </a:r>
            <a:r>
              <a:rPr lang="fr-FR" sz="2000" b="0" dirty="0" err="1"/>
              <a:t>Board</a:t>
            </a:r>
            <a:r>
              <a:rPr lang="fr-FR" sz="2000" b="0" dirty="0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BF747C-B31B-DB4B-448A-062AF69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28" y="1685499"/>
            <a:ext cx="5199681" cy="22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20" y="475505"/>
            <a:ext cx="2312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sécance</a:t>
            </a:r>
            <a:endParaRPr dirty="0"/>
          </a:p>
        </p:txBody>
      </p:sp>
      <p:sp>
        <p:nvSpPr>
          <p:cNvPr id="3" name="Google Shape;260;p37">
            <a:extLst>
              <a:ext uri="{FF2B5EF4-FFF2-40B4-BE49-F238E27FC236}">
                <a16:creationId xmlns:a16="http://schemas.microsoft.com/office/drawing/2014/main" id="{556E170C-CF5C-54C1-A28D-212DEC29B770}"/>
              </a:ext>
            </a:extLst>
          </p:cNvPr>
          <p:cNvSpPr txBox="1">
            <a:spLocks/>
          </p:cNvSpPr>
          <p:nvPr/>
        </p:nvSpPr>
        <p:spPr>
          <a:xfrm>
            <a:off x="786191" y="2224693"/>
            <a:ext cx="2312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30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ppio One"/>
              <a:buNone/>
              <a:defRPr sz="28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sz="2000" b="0" dirty="0"/>
              <a:t>Activer la scène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952ADC-E9CE-F9C0-F180-BFAD88C2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51" y="1617023"/>
            <a:ext cx="5341697" cy="23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13319" y="475504"/>
            <a:ext cx="7837953" cy="321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9C3"/>
                </a:solidFill>
              </a:rPr>
              <a:t>Présentation </a:t>
            </a:r>
            <a:r>
              <a:rPr lang="en" dirty="0" smtClean="0">
                <a:solidFill>
                  <a:srgbClr val="0029C3"/>
                </a:solidFill>
              </a:rPr>
              <a:t>matériel </a:t>
            </a:r>
            <a:r>
              <a:rPr lang="en" dirty="0" smtClean="0">
                <a:solidFill>
                  <a:srgbClr val="0029C3"/>
                </a:solidFill>
              </a:rPr>
              <a:t>(logiciel, pc, dmx(propriétés), boitier)</a:t>
            </a:r>
            <a:endParaRPr dirty="0">
              <a:solidFill>
                <a:srgbClr val="002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97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CRA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3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" name="Google Shape;171;p29"/>
          <p:cNvSpPr txBox="1">
            <a:spLocks/>
          </p:cNvSpPr>
          <p:nvPr/>
        </p:nvSpPr>
        <p:spPr>
          <a:xfrm>
            <a:off x="3801293" y="2194561"/>
            <a:ext cx="4970416" cy="264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4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ppio One"/>
              <a:buNone/>
              <a:defRPr sz="5200" b="1" i="0" u="none" strike="noStrike" cap="none">
                <a:solidFill>
                  <a:schemeClr val="dk1"/>
                </a:solidFill>
                <a:latin typeface="Doppio One"/>
                <a:ea typeface="Doppio One"/>
                <a:cs typeface="Doppio One"/>
                <a:sym typeface="Doppio One"/>
              </a:defRPr>
            </a:lvl9pPr>
          </a:lstStyle>
          <a:p>
            <a:r>
              <a:rPr lang="fr-FR" dirty="0" smtClean="0"/>
              <a:t>Changer thème et les images et ajouter thème et logo </a:t>
            </a:r>
            <a:r>
              <a:rPr lang="fr-FR" dirty="0" err="1" smtClean="0"/>
              <a:t>webedia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53" y="687161"/>
            <a:ext cx="6382641" cy="3886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GANTT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19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1832E873-2891-552A-F051-678F8EA68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86418"/>
              </p:ext>
            </p:extLst>
          </p:nvPr>
        </p:nvGraphicFramePr>
        <p:xfrm>
          <a:off x="4019550" y="2214349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Objet d’environnement du Gestionnaire de liaisons" showAsIcon="1" r:id="rId4" imgW="1104914" imgH="514350" progId="Package">
                  <p:embed/>
                </p:oleObj>
              </mc:Choice>
              <mc:Fallback>
                <p:oleObj name="Objet d’environnement du Gestionnaire de liaisons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9550" y="2214349"/>
                        <a:ext cx="1104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4866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>
                <a:hlinkClick r:id="rId3"/>
              </a:rPr>
              <a:t>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TRELLO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24949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hlinkClick r:id="rId3"/>
              </a:rPr>
              <a:t>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89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MODULES DE TEST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dirty="0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3"/>
          </p:nvPr>
        </p:nvSpPr>
        <p:spPr/>
      </p:sp>
    </p:spTree>
    <p:extLst>
      <p:ext uri="{BB962C8B-B14F-4D97-AF65-F5344CB8AC3E}">
        <p14:creationId xmlns:p14="http://schemas.microsoft.com/office/powerpoint/2010/main" val="374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5557E-BC92-A8C9-05DE-65556A2F88B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Démonstration des modules de test + cahier de recette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subTitle" idx="1"/>
          </p:nvPr>
        </p:nvSpPr>
        <p:spPr>
          <a:xfrm>
            <a:off x="5308494" y="2435034"/>
            <a:ext cx="2505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Permettre à un créateur de contenu de pouvoir modifier rapidement les couleurs de son décors </a:t>
            </a:r>
          </a:p>
          <a:p>
            <a:pPr marL="0" lvl="0" indent="0">
              <a:buClr>
                <a:schemeClr val="lt1"/>
              </a:buClr>
              <a:buSzPts val="1100"/>
            </a:pPr>
            <a:endParaRPr lang="fr-FR" dirty="0">
              <a:latin typeface="+mj-lt"/>
            </a:endParaRPr>
          </a:p>
          <a:p>
            <a:pPr marL="0" lvl="0" indent="0">
              <a:buClr>
                <a:schemeClr val="lt1"/>
              </a:buClr>
              <a:buSzPts val="1100"/>
            </a:pPr>
            <a:r>
              <a:rPr lang="fr-FR" dirty="0">
                <a:latin typeface="+mj-lt"/>
              </a:rPr>
              <a:t>- Modification des jeux de </a:t>
            </a:r>
            <a:r>
              <a:rPr lang="fr-FR" dirty="0" smtClean="0">
                <a:latin typeface="+mj-lt"/>
              </a:rPr>
              <a:t>lumière </a:t>
            </a:r>
            <a:r>
              <a:rPr lang="fr-FR" dirty="0">
                <a:latin typeface="+mj-lt"/>
              </a:rPr>
              <a:t>sur un bus professionnel DMX</a:t>
            </a:r>
            <a:endParaRPr dirty="0">
              <a:latin typeface="+mj-lt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2"/>
          </p:nvPr>
        </p:nvSpPr>
        <p:spPr>
          <a:xfrm>
            <a:off x="1073006" y="2981948"/>
            <a:ext cx="2505600" cy="65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</a:pPr>
            <a:r>
              <a:rPr lang="fr-FR" dirty="0"/>
              <a:t>- Modifier à distance la couleur des lumières avec un bus DMX 512</a:t>
            </a:r>
            <a:endParaRPr dirty="0">
              <a:latin typeface="+mj-lt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3"/>
          </p:nvPr>
        </p:nvSpPr>
        <p:spPr>
          <a:xfrm>
            <a:off x="887331" y="25530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L’objectif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4"/>
          </p:nvPr>
        </p:nvSpPr>
        <p:spPr>
          <a:xfrm>
            <a:off x="5122819" y="217455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but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8" r="305"/>
          <a:stretch/>
        </p:blipFill>
        <p:spPr>
          <a:xfrm>
            <a:off x="901954" y="1828366"/>
            <a:ext cx="2490977" cy="87659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933"/>
          <a:stretch/>
        </p:blipFill>
        <p:spPr>
          <a:xfrm>
            <a:off x="5122819" y="1371057"/>
            <a:ext cx="2505600" cy="966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synoptique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" r="1171" b="55855"/>
          <a:stretch/>
        </p:blipFill>
        <p:spPr>
          <a:xfrm>
            <a:off x="-1" y="3535006"/>
            <a:ext cx="9144001" cy="16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agramme synoptique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03" y="953091"/>
            <a:ext cx="4597597" cy="33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2794135" y="1711588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du </a:t>
            </a:r>
            <a:r>
              <a:rPr lang="fr-FR" dirty="0" err="1" smtClean="0"/>
              <a:t>grp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5341392" y="535931"/>
            <a:ext cx="314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D</a:t>
            </a:r>
            <a:r>
              <a:rPr lang="fr-FR" dirty="0">
                <a:solidFill>
                  <a:srgbClr val="002060"/>
                </a:solidFill>
              </a:rPr>
              <a:t>i</a:t>
            </a:r>
            <a:r>
              <a:rPr lang="en" dirty="0">
                <a:solidFill>
                  <a:srgbClr val="002060"/>
                </a:solidFill>
              </a:rPr>
              <a:t>agramme </a:t>
            </a:r>
            <a:r>
              <a:rPr lang="en" dirty="0" smtClean="0">
                <a:solidFill>
                  <a:srgbClr val="002060"/>
                </a:solidFill>
              </a:rPr>
              <a:t>synoptique personnel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-11810" r="-71" b="11810"/>
          <a:stretch/>
        </p:blipFill>
        <p:spPr>
          <a:xfrm>
            <a:off x="736735" y="414754"/>
            <a:ext cx="4604657" cy="41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déploiement</a:t>
            </a:r>
            <a:endParaRPr dirty="0"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2144" b="321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7321</TotalTime>
  <Words>291</Words>
  <Application>Microsoft Office PowerPoint</Application>
  <PresentationFormat>Affichage à l'écran (16:9)</PresentationFormat>
  <Paragraphs>94</Paragraphs>
  <Slides>38</Slides>
  <Notes>38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Calibri Light</vt:lpstr>
      <vt:lpstr>Arial</vt:lpstr>
      <vt:lpstr>Calibri</vt:lpstr>
      <vt:lpstr>Doppio One</vt:lpstr>
      <vt:lpstr>Encode Sans Condensed</vt:lpstr>
      <vt:lpstr>Bebas Neue</vt:lpstr>
      <vt:lpstr>PT Sans</vt:lpstr>
      <vt:lpstr>Thème Office</vt:lpstr>
      <vt:lpstr>Objet d’environnement du Gestionnaire de liaisons</vt:lpstr>
      <vt:lpstr>Gestion de lumière pour les créateurs de contenu Projet BTS</vt:lpstr>
      <vt:lpstr>05</vt:lpstr>
      <vt:lpstr>Présentation du projet</vt:lpstr>
      <vt:lpstr>Présentation</vt:lpstr>
      <vt:lpstr>Diagramme synoptique</vt:lpstr>
      <vt:lpstr>Diagramme synoptique</vt:lpstr>
      <vt:lpstr>Présentation du grp</vt:lpstr>
      <vt:lpstr>Diagramme synoptique personnel</vt:lpstr>
      <vt:lpstr>Diagramme de déploiement</vt:lpstr>
      <vt:lpstr>Présentation PowerPoint</vt:lpstr>
      <vt:lpstr>Présentation du Use Case</vt:lpstr>
      <vt:lpstr>Use case</vt:lpstr>
      <vt:lpstr>Use case personnel</vt:lpstr>
      <vt:lpstr>Diagramme d’exigence</vt:lpstr>
      <vt:lpstr>Diagramme d’exigence</vt:lpstr>
      <vt:lpstr>Diagramme de classe</vt:lpstr>
      <vt:lpstr>Diagramme de classe</vt:lpstr>
      <vt:lpstr>Diagramme de classe personnel</vt:lpstr>
      <vt:lpstr>Modèle Conceptuel de Données </vt:lpstr>
      <vt:lpstr>Modèle Conceptuel de Données</vt:lpstr>
      <vt:lpstr>Scénario de cas d’utilisations</vt:lpstr>
      <vt:lpstr>Configurer sa “Light Board”</vt:lpstr>
      <vt:lpstr>Activer une scène</vt:lpstr>
      <vt:lpstr>Diagramme de séquence</vt:lpstr>
      <vt:lpstr>Diagramme de sécance</vt:lpstr>
      <vt:lpstr>Diagramme de sécance</vt:lpstr>
      <vt:lpstr>Présentation matériel (logiciel, pc, dmx(propriétés), boitier)</vt:lpstr>
      <vt:lpstr>Conclusion</vt:lpstr>
      <vt:lpstr>CRA</vt:lpstr>
      <vt:lpstr>Présentation PowerPoint</vt:lpstr>
      <vt:lpstr>GANTT</vt:lpstr>
      <vt:lpstr>Présentation PowerPoint</vt:lpstr>
      <vt:lpstr>GITHUB</vt:lpstr>
      <vt:lpstr>GITHUB</vt:lpstr>
      <vt:lpstr>TRELLO</vt:lpstr>
      <vt:lpstr>Trello</vt:lpstr>
      <vt:lpstr>MODULES DE TEST</vt:lpstr>
      <vt:lpstr>Démonstration des modules de test + cahier de recette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 Project Proposal </dc:title>
  <cp:lastModifiedBy>Jean Leduc</cp:lastModifiedBy>
  <cp:revision>210</cp:revision>
  <dcterms:modified xsi:type="dcterms:W3CDTF">2024-06-07T08:59:27Z</dcterms:modified>
</cp:coreProperties>
</file>